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1" r:id="rId6"/>
    <p:sldId id="265" r:id="rId7"/>
    <p:sldId id="260" r:id="rId8"/>
    <p:sldId id="262" r:id="rId9"/>
    <p:sldId id="266" r:id="rId10"/>
    <p:sldId id="263" r:id="rId11"/>
  </p:sldIdLst>
  <p:sldSz cx="18288000" cy="10287000"/>
  <p:notesSz cx="6858000" cy="9144000"/>
  <p:embeddedFontLst>
    <p:embeddedFont>
      <p:font typeface="Anton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nter" panose="020B0604020202020204" charset="0"/>
      <p:regular r:id="rId17"/>
    </p:embeddedFont>
    <p:embeddedFont>
      <p:font typeface="Inter Bold" panose="020B0604020202020204" charset="0"/>
      <p:regular r:id="rId18"/>
    </p:embeddedFont>
    <p:embeddedFont>
      <p:font typeface="Inter Bold Italics" panose="020B0604020202020204" charset="0"/>
      <p:regular r:id="rId19"/>
    </p:embeddedFont>
    <p:embeddedFont>
      <p:font typeface="Inter Italics" panose="020B0604020202020204" charset="0"/>
      <p:regular r:id="rId20"/>
    </p:embeddedFont>
    <p:embeddedFont>
      <p:font typeface="Playfair Display Black" panose="00000A00000000000000" pitchFamily="2" charset="0"/>
      <p:regular r:id="rId21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08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288000" cy="10325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458629" y="1213723"/>
            <a:ext cx="7015408" cy="8064824"/>
            <a:chOff x="0" y="0"/>
            <a:chExt cx="9353877" cy="1075309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145582"/>
              <a:ext cx="9255059" cy="1060751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383" r="383"/>
            <a:stretch>
              <a:fillRect/>
            </a:stretch>
          </p:blipFill>
          <p:spPr>
            <a:xfrm>
              <a:off x="98819" y="0"/>
              <a:ext cx="9255059" cy="10607517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" y="7611891"/>
            <a:ext cx="4259149" cy="267510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D2976F7-D077-9D25-F5CF-0A84A7A1747A}"/>
              </a:ext>
            </a:extLst>
          </p:cNvPr>
          <p:cNvGrpSpPr/>
          <p:nvPr/>
        </p:nvGrpSpPr>
        <p:grpSpPr>
          <a:xfrm>
            <a:off x="8529437" y="3619500"/>
            <a:ext cx="6893373" cy="5959818"/>
            <a:chOff x="8529437" y="3619500"/>
            <a:chExt cx="6893373" cy="595981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896600" y="3619500"/>
              <a:ext cx="4526210" cy="329281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r="44160"/>
            <a:stretch>
              <a:fillRect/>
            </a:stretch>
          </p:blipFill>
          <p:spPr>
            <a:xfrm rot="10800000">
              <a:off x="8529437" y="6286500"/>
              <a:ext cx="2527416" cy="3292818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688248" y="0"/>
            <a:ext cx="7883055" cy="10325100"/>
            <a:chOff x="0" y="0"/>
            <a:chExt cx="2076196" cy="27633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76196" cy="2763396"/>
            </a:xfrm>
            <a:custGeom>
              <a:avLst/>
              <a:gdLst/>
              <a:ahLst/>
              <a:cxnLst/>
              <a:rect l="l" t="t" r="r" b="b"/>
              <a:pathLst>
                <a:path w="2076196" h="2763396">
                  <a:moveTo>
                    <a:pt x="0" y="0"/>
                  </a:moveTo>
                  <a:lnTo>
                    <a:pt x="2076196" y="0"/>
                  </a:lnTo>
                  <a:lnTo>
                    <a:pt x="2076196" y="2763396"/>
                  </a:lnTo>
                  <a:lnTo>
                    <a:pt x="0" y="2763396"/>
                  </a:lnTo>
                  <a:close/>
                </a:path>
              </a:pathLst>
            </a:custGeom>
            <a:solidFill>
              <a:srgbClr val="00177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27795" y="195338"/>
            <a:ext cx="8154017" cy="9657753"/>
            <a:chOff x="0" y="-190500"/>
            <a:chExt cx="10872023" cy="12877004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2377399" y="10584871"/>
              <a:ext cx="6181274" cy="2101633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0" y="-190500"/>
              <a:ext cx="10872023" cy="7382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84"/>
                </a:lnSpc>
              </a:pPr>
              <a:r>
                <a:rPr lang="en-US" sz="10488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ton"/>
                </a:rPr>
                <a:t>HOA ASSESSMENTS UPDATE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886711" y="6854008"/>
              <a:ext cx="3404229" cy="676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Inter"/>
                </a:rPr>
                <a:t>April 4, 2023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7254" y="7993886"/>
              <a:ext cx="3237515" cy="814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55"/>
                </a:lnSpc>
              </a:pPr>
              <a:r>
                <a:rPr lang="en-US" sz="3682">
                  <a:solidFill>
                    <a:srgbClr val="FF350A"/>
                  </a:solidFill>
                  <a:latin typeface="Anton"/>
                </a:rPr>
                <a:t>PRESENTED BY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020381" y="8982088"/>
              <a:ext cx="7136888" cy="11867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419"/>
                </a:lnSpc>
              </a:pPr>
              <a:r>
                <a:rPr lang="en-US" sz="5299" dirty="0">
                  <a:solidFill>
                    <a:srgbClr val="7778FF"/>
                  </a:solidFill>
                  <a:latin typeface="Anton"/>
                </a:rPr>
                <a:t>Scott &amp; Alice Ford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144014" y="8461740"/>
            <a:ext cx="4939904" cy="159311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096022" y="1010495"/>
            <a:ext cx="8095956" cy="1742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802"/>
              </a:lnSpc>
            </a:pPr>
            <a:r>
              <a:rPr lang="en-US" sz="10573" dirty="0">
                <a:solidFill>
                  <a:srgbClr val="001779"/>
                </a:solidFill>
                <a:latin typeface="Inter Bold Italics"/>
              </a:rPr>
              <a:t>Thank You!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53707" y="3467100"/>
            <a:ext cx="4180586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34"/>
              </a:lnSpc>
            </a:pPr>
            <a:r>
              <a:rPr lang="en-US" sz="7200" dirty="0">
                <a:solidFill>
                  <a:srgbClr val="FF350A"/>
                </a:solidFill>
                <a:latin typeface="Anton"/>
              </a:rPr>
              <a:t>Questions?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97152" y="5386799"/>
            <a:ext cx="7293694" cy="1349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1"/>
              </a:lnSpc>
            </a:pPr>
            <a:r>
              <a:rPr lang="en-US" sz="3879" dirty="0">
                <a:solidFill>
                  <a:srgbClr val="001779"/>
                </a:solidFill>
                <a:latin typeface="Anton"/>
              </a:rPr>
              <a:t>Scott Ford</a:t>
            </a:r>
          </a:p>
          <a:p>
            <a:pPr algn="ctr">
              <a:lnSpc>
                <a:spcPts val="5431"/>
              </a:lnSpc>
            </a:pPr>
            <a:r>
              <a:rPr lang="en-US" sz="3879" dirty="0">
                <a:solidFill>
                  <a:srgbClr val="000000"/>
                </a:solidFill>
                <a:latin typeface="Inter Bold"/>
              </a:rPr>
              <a:t>scott@cabuilderservices.com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57973" y="7153042"/>
            <a:ext cx="7172053" cy="1340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5"/>
              </a:lnSpc>
            </a:pPr>
            <a:r>
              <a:rPr lang="en-US" sz="3875" dirty="0">
                <a:solidFill>
                  <a:srgbClr val="001779"/>
                </a:solidFill>
                <a:latin typeface="Anton"/>
              </a:rPr>
              <a:t>Alice Ford</a:t>
            </a:r>
          </a:p>
          <a:p>
            <a:pPr algn="ctr">
              <a:lnSpc>
                <a:spcPts val="5425"/>
              </a:lnSpc>
            </a:pPr>
            <a:r>
              <a:rPr lang="en-US" sz="3875" dirty="0">
                <a:solidFill>
                  <a:srgbClr val="000000"/>
                </a:solidFill>
                <a:latin typeface="Inter Bold"/>
              </a:rPr>
              <a:t>alice@cabuilderservices.com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7110A8E-375F-6484-D9D0-A7C54ED2DB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21903" y="-20291"/>
            <a:ext cx="18266096" cy="103127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" y="281"/>
            <a:ext cx="18288000" cy="102965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9525" y="251022"/>
            <a:ext cx="7896761" cy="1555610"/>
            <a:chOff x="0" y="0"/>
            <a:chExt cx="2079805" cy="4097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79805" cy="409708"/>
            </a:xfrm>
            <a:custGeom>
              <a:avLst/>
              <a:gdLst/>
              <a:ahLst/>
              <a:cxnLst/>
              <a:rect l="l" t="t" r="r" b="b"/>
              <a:pathLst>
                <a:path w="2079805" h="409708">
                  <a:moveTo>
                    <a:pt x="1876605" y="0"/>
                  </a:moveTo>
                  <a:lnTo>
                    <a:pt x="0" y="0"/>
                  </a:lnTo>
                  <a:lnTo>
                    <a:pt x="0" y="409708"/>
                  </a:lnTo>
                  <a:lnTo>
                    <a:pt x="1876605" y="409708"/>
                  </a:lnTo>
                  <a:lnTo>
                    <a:pt x="2079805" y="204854"/>
                  </a:lnTo>
                  <a:lnTo>
                    <a:pt x="1876605" y="0"/>
                  </a:lnTo>
                  <a:close/>
                </a:path>
              </a:pathLst>
            </a:custGeom>
            <a:solidFill>
              <a:srgbClr val="0017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65796" y="1297425"/>
            <a:ext cx="8327718" cy="82652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64357" y="2738277"/>
            <a:ext cx="5851081" cy="9152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792596" y="6361659"/>
            <a:ext cx="3748433" cy="177500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328242" y="6584697"/>
            <a:ext cx="3004773" cy="12616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492676" y="3487447"/>
            <a:ext cx="6429708" cy="64963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530056" y="4137080"/>
            <a:ext cx="6063044" cy="629404"/>
            <a:chOff x="0" y="0"/>
            <a:chExt cx="2209737" cy="2293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09737" cy="229393"/>
            </a:xfrm>
            <a:custGeom>
              <a:avLst/>
              <a:gdLst/>
              <a:ahLst/>
              <a:cxnLst/>
              <a:rect l="l" t="t" r="r" b="b"/>
              <a:pathLst>
                <a:path w="2209737" h="229393">
                  <a:moveTo>
                    <a:pt x="0" y="0"/>
                  </a:moveTo>
                  <a:lnTo>
                    <a:pt x="2209737" y="0"/>
                  </a:lnTo>
                  <a:lnTo>
                    <a:pt x="2209737" y="229393"/>
                  </a:lnTo>
                  <a:lnTo>
                    <a:pt x="0" y="229393"/>
                  </a:lnTo>
                  <a:close/>
                </a:path>
              </a:pathLst>
            </a:custGeom>
            <a:solidFill>
              <a:srgbClr val="FFFDF1"/>
            </a:solidFill>
            <a:ln w="9525">
              <a:solidFill>
                <a:srgbClr val="000000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6710" tIns="36710" rIns="36710" bIns="3671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rcRect t="49139" b="20737"/>
          <a:stretch>
            <a:fillRect/>
          </a:stretch>
        </p:blipFill>
        <p:spPr>
          <a:xfrm>
            <a:off x="10437411" y="4137080"/>
            <a:ext cx="6082840" cy="62940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2518203" y="7916072"/>
            <a:ext cx="3312425" cy="12227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797133" y="4733581"/>
            <a:ext cx="5469702" cy="9958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759285" y="5535211"/>
            <a:ext cx="6434228" cy="1049485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390628" y="4884851"/>
            <a:ext cx="1415550" cy="1541908"/>
            <a:chOff x="0" y="0"/>
            <a:chExt cx="466715" cy="5083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66715" cy="508376"/>
            </a:xfrm>
            <a:custGeom>
              <a:avLst/>
              <a:gdLst/>
              <a:ahLst/>
              <a:cxnLst/>
              <a:rect l="l" t="t" r="r" b="b"/>
              <a:pathLst>
                <a:path w="466715" h="508376">
                  <a:moveTo>
                    <a:pt x="0" y="0"/>
                  </a:moveTo>
                  <a:lnTo>
                    <a:pt x="466715" y="0"/>
                  </a:lnTo>
                  <a:lnTo>
                    <a:pt x="466715" y="508376"/>
                  </a:lnTo>
                  <a:lnTo>
                    <a:pt x="0" y="508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4995" tIns="44995" rIns="44995" bIns="4499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949166" y="1721331"/>
            <a:ext cx="3881461" cy="1220259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0485104" y="5031945"/>
            <a:ext cx="1226598" cy="128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408" dirty="0">
                <a:solidFill>
                  <a:srgbClr val="000000"/>
                </a:solidFill>
                <a:latin typeface="Playfair Display Black"/>
              </a:rPr>
              <a:t>Biggest price </a:t>
            </a:r>
          </a:p>
          <a:p>
            <a:pPr>
              <a:lnSpc>
                <a:spcPts val="2529"/>
              </a:lnSpc>
            </a:pPr>
            <a:r>
              <a:rPr lang="en-US" sz="2408" dirty="0">
                <a:solidFill>
                  <a:srgbClr val="000000"/>
                </a:solidFill>
                <a:latin typeface="Playfair Display Black"/>
              </a:rPr>
              <a:t>spike in decades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49038" y="590079"/>
            <a:ext cx="6020842" cy="87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Anton"/>
              </a:rPr>
              <a:t>PRESENTATION OVERVIEW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5086" y="2126797"/>
            <a:ext cx="10217051" cy="60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8"/>
              </a:lnSpc>
            </a:pPr>
            <a:r>
              <a:rPr lang="en-US" sz="3548">
                <a:solidFill>
                  <a:srgbClr val="000000"/>
                </a:solidFill>
                <a:latin typeface="Inter Bold"/>
              </a:rPr>
              <a:t>DRE's Latest Requirements for HOA Budgeting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9038" y="2998648"/>
            <a:ext cx="8962988" cy="2511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6159" lvl="1" indent="-383080">
              <a:lnSpc>
                <a:spcPts val="4968"/>
              </a:lnSpc>
              <a:buFont typeface="Arial"/>
              <a:buChar char="•"/>
            </a:pPr>
            <a:r>
              <a:rPr lang="en-US" sz="3548" dirty="0">
                <a:solidFill>
                  <a:srgbClr val="000000"/>
                </a:solidFill>
                <a:latin typeface="Inter Italics"/>
              </a:rPr>
              <a:t>Basis for increases</a:t>
            </a:r>
          </a:p>
          <a:p>
            <a:pPr marL="766159" lvl="1" indent="-383080">
              <a:lnSpc>
                <a:spcPts val="4968"/>
              </a:lnSpc>
              <a:buFont typeface="Arial"/>
              <a:buChar char="•"/>
            </a:pPr>
            <a:r>
              <a:rPr lang="en-US" sz="3548" dirty="0">
                <a:solidFill>
                  <a:srgbClr val="000000"/>
                </a:solidFill>
                <a:latin typeface="Inter Italics"/>
              </a:rPr>
              <a:t>Change in DRE Policy</a:t>
            </a:r>
          </a:p>
          <a:p>
            <a:pPr marL="766159" lvl="1" indent="-383080">
              <a:lnSpc>
                <a:spcPts val="4968"/>
              </a:lnSpc>
              <a:buFont typeface="Arial"/>
              <a:buChar char="•"/>
            </a:pPr>
            <a:r>
              <a:rPr lang="en-US" sz="3548" dirty="0">
                <a:solidFill>
                  <a:srgbClr val="000000"/>
                </a:solidFill>
                <a:latin typeface="Inter Italics"/>
              </a:rPr>
              <a:t>How requirements are being instituted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55961" y="6744961"/>
            <a:ext cx="4025471" cy="605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Inter Bold"/>
              </a:rPr>
              <a:t>Impacts to </a:t>
            </a:r>
            <a:r>
              <a:rPr lang="en-US" sz="3549" dirty="0">
                <a:solidFill>
                  <a:srgbClr val="000000"/>
                </a:solidFill>
                <a:latin typeface="Inter Bold Italics"/>
              </a:rPr>
              <a:t>YOU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55961" y="7505700"/>
            <a:ext cx="7651998" cy="1862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6159" lvl="1" indent="-383080">
              <a:lnSpc>
                <a:spcPts val="4968"/>
              </a:lnSpc>
              <a:buFont typeface="Arial"/>
              <a:buChar char="•"/>
            </a:pPr>
            <a:r>
              <a:rPr lang="en-US" sz="3548" dirty="0">
                <a:solidFill>
                  <a:srgbClr val="000000"/>
                </a:solidFill>
                <a:latin typeface="Inter Italics"/>
              </a:rPr>
              <a:t>New projects</a:t>
            </a:r>
          </a:p>
          <a:p>
            <a:pPr marL="766159" lvl="1" indent="-383080">
              <a:lnSpc>
                <a:spcPts val="4968"/>
              </a:lnSpc>
              <a:buFont typeface="Arial"/>
              <a:buChar char="•"/>
            </a:pPr>
            <a:r>
              <a:rPr lang="en-US" sz="3548" dirty="0">
                <a:solidFill>
                  <a:srgbClr val="000000"/>
                </a:solidFill>
                <a:latin typeface="Inter Italics"/>
              </a:rPr>
              <a:t>Existing projects</a:t>
            </a:r>
          </a:p>
          <a:p>
            <a:pPr marL="766159" lvl="1" indent="-383080">
              <a:lnSpc>
                <a:spcPts val="4968"/>
              </a:lnSpc>
              <a:buFont typeface="Arial"/>
              <a:buChar char="•"/>
            </a:pPr>
            <a:r>
              <a:rPr lang="en-US" sz="3548" dirty="0">
                <a:solidFill>
                  <a:srgbClr val="000000"/>
                </a:solidFill>
                <a:latin typeface="Inter Italics"/>
              </a:rPr>
              <a:t>Phasing program considerations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69526" y="349521"/>
            <a:ext cx="9982107" cy="1555610"/>
            <a:chOff x="0" y="0"/>
            <a:chExt cx="2793947" cy="4097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93947" cy="409708"/>
            </a:xfrm>
            <a:custGeom>
              <a:avLst/>
              <a:gdLst/>
              <a:ahLst/>
              <a:cxnLst/>
              <a:rect l="l" t="t" r="r" b="b"/>
              <a:pathLst>
                <a:path w="2793947" h="409708">
                  <a:moveTo>
                    <a:pt x="2590747" y="0"/>
                  </a:moveTo>
                  <a:lnTo>
                    <a:pt x="0" y="0"/>
                  </a:lnTo>
                  <a:lnTo>
                    <a:pt x="0" y="409708"/>
                  </a:lnTo>
                  <a:lnTo>
                    <a:pt x="2590747" y="409708"/>
                  </a:lnTo>
                  <a:lnTo>
                    <a:pt x="2793947" y="204854"/>
                  </a:lnTo>
                  <a:lnTo>
                    <a:pt x="2590747" y="0"/>
                  </a:lnTo>
                  <a:close/>
                </a:path>
              </a:pathLst>
            </a:custGeom>
            <a:solidFill>
              <a:srgbClr val="0017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69526" y="645716"/>
            <a:ext cx="9291372" cy="87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Anton"/>
              </a:rPr>
              <a:t>LATEST ANNOUNCEMENTS FROM </a:t>
            </a:r>
            <a:r>
              <a:rPr lang="en-US" sz="5199" dirty="0">
                <a:solidFill>
                  <a:srgbClr val="FF350A"/>
                </a:solidFill>
                <a:latin typeface="Anton"/>
              </a:rPr>
              <a:t>DRE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9005" y="2142599"/>
            <a:ext cx="11684496" cy="896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>
                <a:solidFill>
                  <a:srgbClr val="000000"/>
                </a:solidFill>
                <a:latin typeface="Inter Bold Italics"/>
              </a:rPr>
              <a:t>All budgets, effective immediately...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9005" y="3401094"/>
            <a:ext cx="8622841" cy="483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6908" lvl="1" indent="-318454">
              <a:lnSpc>
                <a:spcPts val="4130"/>
              </a:lnSpc>
              <a:buFont typeface="Arial"/>
              <a:buChar char="•"/>
            </a:pPr>
            <a:r>
              <a:rPr lang="en-US" sz="2950" u="sng" dirty="0">
                <a:solidFill>
                  <a:srgbClr val="000000"/>
                </a:solidFill>
                <a:latin typeface="Inter Bold Italics"/>
              </a:rPr>
              <a:t>Must</a:t>
            </a:r>
            <a:r>
              <a:rPr lang="en-US" sz="2950" dirty="0">
                <a:solidFill>
                  <a:srgbClr val="000000"/>
                </a:solidFill>
                <a:latin typeface="Inter Bold"/>
              </a:rPr>
              <a:t> </a:t>
            </a:r>
            <a:r>
              <a:rPr lang="en-US" sz="2950" dirty="0">
                <a:solidFill>
                  <a:srgbClr val="000000"/>
                </a:solidFill>
                <a:latin typeface="Inter"/>
              </a:rPr>
              <a:t>inflate all DRE Required costs by </a:t>
            </a:r>
            <a:r>
              <a:rPr lang="en-US" sz="2950" dirty="0">
                <a:solidFill>
                  <a:srgbClr val="000000"/>
                </a:solidFill>
                <a:latin typeface="Inter Bold"/>
              </a:rPr>
              <a:t>25%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9005" y="4275663"/>
            <a:ext cx="9660582" cy="483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6908" lvl="1" indent="-318454">
              <a:lnSpc>
                <a:spcPts val="4130"/>
              </a:lnSpc>
              <a:buFont typeface="Arial"/>
              <a:buChar char="•"/>
            </a:pPr>
            <a:r>
              <a:rPr lang="en-US" sz="2950" u="sng" dirty="0">
                <a:solidFill>
                  <a:srgbClr val="000000"/>
                </a:solidFill>
                <a:latin typeface="Inter Bold Italics"/>
              </a:rPr>
              <a:t>Must</a:t>
            </a:r>
            <a:r>
              <a:rPr lang="en-US" sz="2950" dirty="0">
                <a:solidFill>
                  <a:srgbClr val="000000"/>
                </a:solidFill>
                <a:latin typeface="Inter"/>
              </a:rPr>
              <a:t> increase utilities based on future increases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9005" y="5219907"/>
            <a:ext cx="9008633" cy="1039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6908" lvl="1" indent="-318454">
              <a:lnSpc>
                <a:spcPts val="4130"/>
              </a:lnSpc>
              <a:buFont typeface="Arial"/>
              <a:buChar char="•"/>
            </a:pPr>
            <a:r>
              <a:rPr lang="en-US" sz="2950" u="sng" dirty="0">
                <a:solidFill>
                  <a:srgbClr val="000000"/>
                </a:solidFill>
                <a:latin typeface="Inter Bold Italics"/>
              </a:rPr>
              <a:t>Must</a:t>
            </a:r>
            <a:r>
              <a:rPr lang="en-US" sz="2950" dirty="0">
                <a:solidFill>
                  <a:srgbClr val="000000"/>
                </a:solidFill>
                <a:latin typeface="Inter"/>
              </a:rPr>
              <a:t> obtain </a:t>
            </a:r>
            <a:r>
              <a:rPr lang="en-US" sz="2950" u="sng" dirty="0">
                <a:solidFill>
                  <a:srgbClr val="000000"/>
                </a:solidFill>
                <a:latin typeface="Inter"/>
              </a:rPr>
              <a:t>TWO</a:t>
            </a:r>
            <a:r>
              <a:rPr lang="en-US" sz="2950" dirty="0">
                <a:solidFill>
                  <a:srgbClr val="000000"/>
                </a:solidFill>
                <a:latin typeface="Inter"/>
              </a:rPr>
              <a:t> written quotes or contracts for services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9005" y="6554677"/>
            <a:ext cx="7352326" cy="1039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6908" lvl="1" indent="-318454">
              <a:lnSpc>
                <a:spcPts val="4130"/>
              </a:lnSpc>
              <a:buFont typeface="Arial"/>
              <a:buChar char="•"/>
            </a:pPr>
            <a:r>
              <a:rPr lang="en-US" sz="2950" u="sng" dirty="0">
                <a:solidFill>
                  <a:srgbClr val="000000"/>
                </a:solidFill>
                <a:latin typeface="Inter Bold Italics"/>
              </a:rPr>
              <a:t>Must</a:t>
            </a:r>
            <a:r>
              <a:rPr lang="en-US" sz="2950" dirty="0">
                <a:solidFill>
                  <a:srgbClr val="000000"/>
                </a:solidFill>
                <a:latin typeface="Inter Bold Italics"/>
              </a:rPr>
              <a:t> </a:t>
            </a:r>
            <a:r>
              <a:rPr lang="en-US" sz="2950" dirty="0">
                <a:solidFill>
                  <a:srgbClr val="000000"/>
                </a:solidFill>
                <a:latin typeface="Inter"/>
              </a:rPr>
              <a:t>provide historical operating costs (aged/existing projects)</a:t>
            </a: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EA7301DA-AB7C-43AF-3EC4-D242F0FBF9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" y="16327"/>
            <a:ext cx="18288000" cy="103251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695686" y="349521"/>
            <a:ext cx="10608267" cy="1555610"/>
            <a:chOff x="0" y="0"/>
            <a:chExt cx="2793947" cy="4097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93947" cy="409708"/>
            </a:xfrm>
            <a:custGeom>
              <a:avLst/>
              <a:gdLst/>
              <a:ahLst/>
              <a:cxnLst/>
              <a:rect l="l" t="t" r="r" b="b"/>
              <a:pathLst>
                <a:path w="2793947" h="409708">
                  <a:moveTo>
                    <a:pt x="2590747" y="0"/>
                  </a:moveTo>
                  <a:lnTo>
                    <a:pt x="0" y="0"/>
                  </a:lnTo>
                  <a:lnTo>
                    <a:pt x="0" y="409708"/>
                  </a:lnTo>
                  <a:lnTo>
                    <a:pt x="2590747" y="409708"/>
                  </a:lnTo>
                  <a:lnTo>
                    <a:pt x="2793947" y="204854"/>
                  </a:lnTo>
                  <a:lnTo>
                    <a:pt x="2590747" y="0"/>
                  </a:lnTo>
                  <a:close/>
                </a:path>
              </a:pathLst>
            </a:custGeom>
            <a:solidFill>
              <a:srgbClr val="0017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69526" y="645716"/>
            <a:ext cx="9291372" cy="87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nton"/>
              </a:rPr>
              <a:t>LATEST ANNOUNCEMENTS FROM </a:t>
            </a:r>
            <a:r>
              <a:rPr lang="en-US" sz="5199">
                <a:solidFill>
                  <a:srgbClr val="FF350A"/>
                </a:solidFill>
                <a:latin typeface="Anton"/>
              </a:rPr>
              <a:t>DRE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776376" y="2174609"/>
            <a:ext cx="17961395" cy="858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 dirty="0">
                <a:solidFill>
                  <a:srgbClr val="000000"/>
                </a:solidFill>
                <a:latin typeface="Inter Bold Italics"/>
              </a:rPr>
              <a:t>Previously Approved budgets need updating if….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5199" y="5277506"/>
            <a:ext cx="7268895" cy="483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6908" lvl="1" indent="-318454">
              <a:lnSpc>
                <a:spcPts val="4130"/>
              </a:lnSpc>
              <a:buFont typeface="Arial"/>
              <a:buChar char="•"/>
            </a:pPr>
            <a:r>
              <a:rPr lang="en-US" sz="2950" u="sng" dirty="0">
                <a:solidFill>
                  <a:srgbClr val="000000"/>
                </a:solidFill>
                <a:latin typeface="Inter Bold Italics"/>
              </a:rPr>
              <a:t>ANY</a:t>
            </a:r>
            <a:r>
              <a:rPr lang="en-US" sz="2950" dirty="0">
                <a:solidFill>
                  <a:srgbClr val="000000"/>
                </a:solidFill>
                <a:latin typeface="Inter Bold"/>
              </a:rPr>
              <a:t> </a:t>
            </a:r>
            <a:r>
              <a:rPr lang="en-US" sz="295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change to the phasing schedule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5199" y="6163734"/>
            <a:ext cx="8014638" cy="483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6908" lvl="1" indent="-318454">
              <a:lnSpc>
                <a:spcPts val="4130"/>
              </a:lnSpc>
              <a:buFont typeface="Arial"/>
              <a:buChar char="•"/>
            </a:pPr>
            <a:r>
              <a:rPr lang="en-US" sz="2950" u="sng" dirty="0">
                <a:solidFill>
                  <a:srgbClr val="000000"/>
                </a:solidFill>
                <a:latin typeface="Inter Bold Italics"/>
              </a:rPr>
              <a:t>ANY</a:t>
            </a:r>
            <a:r>
              <a:rPr lang="en-US" sz="2950" dirty="0">
                <a:solidFill>
                  <a:srgbClr val="000000"/>
                </a:solidFill>
                <a:latin typeface="Inter Bold Italics"/>
              </a:rPr>
              <a:t> </a:t>
            </a:r>
            <a:r>
              <a:rPr lang="en-US" sz="2950" dirty="0">
                <a:solidFill>
                  <a:srgbClr val="000000"/>
                </a:solidFill>
                <a:latin typeface="Inter"/>
              </a:rPr>
              <a:t>increase/decrease in lot/unit count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EA51D80-62BF-0F93-9FD7-014FC98680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21770" y="-6734"/>
            <a:ext cx="18266230" cy="10312812"/>
          </a:xfrm>
          <a:prstGeom prst="rect">
            <a:avLst/>
          </a:prstGeom>
        </p:spPr>
      </p:pic>
      <p:sp>
        <p:nvSpPr>
          <p:cNvPr id="47" name="TextBox 8">
            <a:extLst>
              <a:ext uri="{FF2B5EF4-FFF2-40B4-BE49-F238E27FC236}">
                <a16:creationId xmlns:a16="http://schemas.microsoft.com/office/drawing/2014/main" id="{F58F8799-DAEE-7AC7-BB5E-FCD51416528C}"/>
              </a:ext>
            </a:extLst>
          </p:cNvPr>
          <p:cNvSpPr txBox="1"/>
          <p:nvPr/>
        </p:nvSpPr>
        <p:spPr>
          <a:xfrm>
            <a:off x="726085" y="4391278"/>
            <a:ext cx="8773595" cy="483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6908" lvl="1" indent="-318454">
              <a:lnSpc>
                <a:spcPts val="4130"/>
              </a:lnSpc>
              <a:buFont typeface="Arial"/>
              <a:buChar char="•"/>
            </a:pPr>
            <a:r>
              <a:rPr lang="en-US" sz="2950" u="sng" dirty="0">
                <a:solidFill>
                  <a:srgbClr val="000000"/>
                </a:solidFill>
                <a:latin typeface="Inter Bold Italics"/>
              </a:rPr>
              <a:t>ANY</a:t>
            </a:r>
            <a:r>
              <a:rPr lang="en-US" sz="2950" dirty="0">
                <a:solidFill>
                  <a:srgbClr val="000000"/>
                </a:solidFill>
                <a:latin typeface="Inter Bold"/>
              </a:rPr>
              <a:t> </a:t>
            </a:r>
            <a:r>
              <a:rPr lang="en-US" sz="295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change to the common area amenities</a:t>
            </a:r>
          </a:p>
        </p:txBody>
      </p:sp>
      <p:sp>
        <p:nvSpPr>
          <p:cNvPr id="48" name="TextBox 8">
            <a:extLst>
              <a:ext uri="{FF2B5EF4-FFF2-40B4-BE49-F238E27FC236}">
                <a16:creationId xmlns:a16="http://schemas.microsoft.com/office/drawing/2014/main" id="{635F6DE9-3335-622E-D2F2-8B2838171DA8}"/>
              </a:ext>
            </a:extLst>
          </p:cNvPr>
          <p:cNvSpPr txBox="1"/>
          <p:nvPr/>
        </p:nvSpPr>
        <p:spPr>
          <a:xfrm>
            <a:off x="748362" y="3505051"/>
            <a:ext cx="8080964" cy="483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6908" lvl="1" indent="-318454">
              <a:lnSpc>
                <a:spcPts val="4130"/>
              </a:lnSpc>
              <a:buFont typeface="Arial"/>
              <a:buChar char="•"/>
            </a:pPr>
            <a:r>
              <a:rPr lang="en-US" sz="2950" u="sng" dirty="0">
                <a:solidFill>
                  <a:srgbClr val="000000"/>
                </a:solidFill>
                <a:latin typeface="Inter Bold Italics"/>
              </a:rPr>
              <a:t>ANY</a:t>
            </a:r>
            <a:r>
              <a:rPr lang="en-US" sz="2950" dirty="0">
                <a:solidFill>
                  <a:srgbClr val="000000"/>
                </a:solidFill>
                <a:latin typeface="Inter Bold"/>
              </a:rPr>
              <a:t> </a:t>
            </a:r>
            <a:r>
              <a:rPr lang="en-US" sz="295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delay of completion of common area</a:t>
            </a:r>
          </a:p>
        </p:txBody>
      </p:sp>
      <p:pic>
        <p:nvPicPr>
          <p:cNvPr id="51" name="Picture 6">
            <a:extLst>
              <a:ext uri="{FF2B5EF4-FFF2-40B4-BE49-F238E27FC236}">
                <a16:creationId xmlns:a16="http://schemas.microsoft.com/office/drawing/2014/main" id="{6D12FAF6-0A47-377A-3740-D4EBAD9C0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01600" y="3492984"/>
            <a:ext cx="2452952" cy="1784522"/>
          </a:xfrm>
          <a:prstGeom prst="rect">
            <a:avLst/>
          </a:prstGeom>
        </p:spPr>
      </p:pic>
      <p:pic>
        <p:nvPicPr>
          <p:cNvPr id="52" name="Picture 7">
            <a:extLst>
              <a:ext uri="{FF2B5EF4-FFF2-40B4-BE49-F238E27FC236}">
                <a16:creationId xmlns:a16="http://schemas.microsoft.com/office/drawing/2014/main" id="{71CBEB2F-FB27-EE8B-890E-DB2081D7C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6368" b="68151"/>
          <a:stretch>
            <a:fillRect/>
          </a:stretch>
        </p:blipFill>
        <p:spPr>
          <a:xfrm rot="10710573">
            <a:off x="12547191" y="4879372"/>
            <a:ext cx="579666" cy="568339"/>
          </a:xfrm>
          <a:prstGeom prst="rect">
            <a:avLst/>
          </a:prstGeom>
        </p:spPr>
      </p:pic>
      <p:sp>
        <p:nvSpPr>
          <p:cNvPr id="53" name="TextBox 24">
            <a:extLst>
              <a:ext uri="{FF2B5EF4-FFF2-40B4-BE49-F238E27FC236}">
                <a16:creationId xmlns:a16="http://schemas.microsoft.com/office/drawing/2014/main" id="{DDEA02D3-8174-ED4D-D3D8-93B5B72897CB}"/>
              </a:ext>
            </a:extLst>
          </p:cNvPr>
          <p:cNvSpPr txBox="1"/>
          <p:nvPr/>
        </p:nvSpPr>
        <p:spPr>
          <a:xfrm>
            <a:off x="11850318" y="4969613"/>
            <a:ext cx="708087" cy="458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8"/>
              </a:lnSpc>
            </a:pPr>
            <a:r>
              <a:rPr lang="en-US" sz="2634" dirty="0">
                <a:solidFill>
                  <a:srgbClr val="001779"/>
                </a:solidFill>
                <a:latin typeface="Anton"/>
              </a:rPr>
              <a:t>10% </a:t>
            </a:r>
          </a:p>
        </p:txBody>
      </p:sp>
      <p:sp>
        <p:nvSpPr>
          <p:cNvPr id="54" name="TextBox 25">
            <a:extLst>
              <a:ext uri="{FF2B5EF4-FFF2-40B4-BE49-F238E27FC236}">
                <a16:creationId xmlns:a16="http://schemas.microsoft.com/office/drawing/2014/main" id="{6C6F3054-B819-7446-A37C-621B12E03392}"/>
              </a:ext>
            </a:extLst>
          </p:cNvPr>
          <p:cNvSpPr txBox="1"/>
          <p:nvPr/>
        </p:nvSpPr>
        <p:spPr>
          <a:xfrm>
            <a:off x="15362971" y="3439535"/>
            <a:ext cx="762569" cy="458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8"/>
              </a:lnSpc>
            </a:pPr>
            <a:r>
              <a:rPr lang="en-US" sz="2634" dirty="0">
                <a:solidFill>
                  <a:srgbClr val="001779"/>
                </a:solidFill>
                <a:latin typeface="Anton"/>
              </a:rPr>
              <a:t>20% </a:t>
            </a:r>
          </a:p>
        </p:txBody>
      </p:sp>
      <p:sp>
        <p:nvSpPr>
          <p:cNvPr id="59" name="TextBox 11">
            <a:extLst>
              <a:ext uri="{FF2B5EF4-FFF2-40B4-BE49-F238E27FC236}">
                <a16:creationId xmlns:a16="http://schemas.microsoft.com/office/drawing/2014/main" id="{71DFCDAB-B309-61D2-7BE3-283309B534F2}"/>
              </a:ext>
            </a:extLst>
          </p:cNvPr>
          <p:cNvSpPr txBox="1"/>
          <p:nvPr/>
        </p:nvSpPr>
        <p:spPr>
          <a:xfrm>
            <a:off x="715199" y="8803512"/>
            <a:ext cx="9985458" cy="483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6908" lvl="1" indent="-318454">
              <a:lnSpc>
                <a:spcPts val="4130"/>
              </a:lnSpc>
              <a:buFont typeface="Arial"/>
              <a:buChar char="•"/>
            </a:pPr>
            <a:r>
              <a:rPr lang="en-US" sz="2950" u="sng" dirty="0">
                <a:solidFill>
                  <a:srgbClr val="000000"/>
                </a:solidFill>
                <a:latin typeface="Inter Bold Italics"/>
              </a:rPr>
              <a:t>ALL</a:t>
            </a:r>
            <a:r>
              <a:rPr lang="en-US" sz="2950" dirty="0">
                <a:solidFill>
                  <a:srgbClr val="000000"/>
                </a:solidFill>
                <a:latin typeface="Inter Bold Italics"/>
              </a:rPr>
              <a:t> </a:t>
            </a:r>
            <a:r>
              <a:rPr lang="en-US" sz="295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budgets after 24 months</a:t>
            </a:r>
          </a:p>
        </p:txBody>
      </p:sp>
      <p:sp>
        <p:nvSpPr>
          <p:cNvPr id="60" name="TextBox 11">
            <a:extLst>
              <a:ext uri="{FF2B5EF4-FFF2-40B4-BE49-F238E27FC236}">
                <a16:creationId xmlns:a16="http://schemas.microsoft.com/office/drawing/2014/main" id="{4ABBAA72-D10F-AFAF-AF8D-0334233F8E64}"/>
              </a:ext>
            </a:extLst>
          </p:cNvPr>
          <p:cNvSpPr txBox="1"/>
          <p:nvPr/>
        </p:nvSpPr>
        <p:spPr>
          <a:xfrm>
            <a:off x="715199" y="7118623"/>
            <a:ext cx="9036142" cy="483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6908" lvl="1" indent="-318454">
              <a:lnSpc>
                <a:spcPts val="4130"/>
              </a:lnSpc>
              <a:buFont typeface="Arial"/>
              <a:buChar char="•"/>
            </a:pPr>
            <a:r>
              <a:rPr lang="en-US" sz="2950" u="sng" dirty="0">
                <a:solidFill>
                  <a:srgbClr val="000000"/>
                </a:solidFill>
                <a:latin typeface="Inter Bold Italics"/>
              </a:rPr>
              <a:t>ANY</a:t>
            </a:r>
            <a:r>
              <a:rPr lang="en-US" sz="2950" dirty="0">
                <a:solidFill>
                  <a:srgbClr val="000000"/>
                </a:solidFill>
                <a:latin typeface="Inter Bold Italics"/>
              </a:rPr>
              <a:t> </a:t>
            </a:r>
            <a:r>
              <a:rPr lang="en-US" sz="2950" dirty="0">
                <a:solidFill>
                  <a:srgbClr val="000000"/>
                </a:solidFill>
                <a:latin typeface="Inter"/>
              </a:rPr>
              <a:t>increase/decrease from approved budget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1EDC4AB-9EB8-C3B6-6935-1DCF584D4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3400" y="5730849"/>
            <a:ext cx="5334000" cy="3556000"/>
          </a:xfrm>
          <a:prstGeom prst="rect">
            <a:avLst/>
          </a:prstGeom>
        </p:spPr>
      </p:pic>
      <p:sp>
        <p:nvSpPr>
          <p:cNvPr id="62" name="TextBox 11">
            <a:extLst>
              <a:ext uri="{FF2B5EF4-FFF2-40B4-BE49-F238E27FC236}">
                <a16:creationId xmlns:a16="http://schemas.microsoft.com/office/drawing/2014/main" id="{6E7B21E1-ED37-7E40-1E70-AA9C0349D857}"/>
              </a:ext>
            </a:extLst>
          </p:cNvPr>
          <p:cNvSpPr txBox="1"/>
          <p:nvPr/>
        </p:nvSpPr>
        <p:spPr>
          <a:xfrm>
            <a:off x="726084" y="7961824"/>
            <a:ext cx="10094315" cy="483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6908" lvl="1" indent="-318454">
              <a:lnSpc>
                <a:spcPts val="4130"/>
              </a:lnSpc>
              <a:buFont typeface="Arial"/>
              <a:buChar char="•"/>
            </a:pPr>
            <a:r>
              <a:rPr lang="en-US" sz="2950" u="sng" dirty="0">
                <a:solidFill>
                  <a:srgbClr val="000000"/>
                </a:solidFill>
                <a:latin typeface="Inter Bold Italics"/>
              </a:rPr>
              <a:t>ANY</a:t>
            </a:r>
            <a:r>
              <a:rPr lang="en-US" sz="2950" dirty="0">
                <a:solidFill>
                  <a:srgbClr val="000000"/>
                </a:solidFill>
                <a:latin typeface="Inter Bold Italics"/>
              </a:rPr>
              <a:t> </a:t>
            </a:r>
            <a:r>
              <a:rPr lang="en-US" sz="2950" dirty="0">
                <a:solidFill>
                  <a:srgbClr val="000000"/>
                </a:solidFill>
                <a:latin typeface="Inter"/>
              </a:rPr>
              <a:t>change in subsidy or maintenance agreements</a:t>
            </a:r>
          </a:p>
        </p:txBody>
      </p:sp>
    </p:spTree>
    <p:extLst>
      <p:ext uri="{BB962C8B-B14F-4D97-AF65-F5344CB8AC3E}">
        <p14:creationId xmlns:p14="http://schemas.microsoft.com/office/powerpoint/2010/main" val="227879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225682"/>
            <a:ext cx="14056319" cy="1555610"/>
            <a:chOff x="0" y="0"/>
            <a:chExt cx="3885302" cy="4097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85302" cy="409708"/>
            </a:xfrm>
            <a:custGeom>
              <a:avLst/>
              <a:gdLst/>
              <a:ahLst/>
              <a:cxnLst/>
              <a:rect l="l" t="t" r="r" b="b"/>
              <a:pathLst>
                <a:path w="3885302" h="409708">
                  <a:moveTo>
                    <a:pt x="3682102" y="0"/>
                  </a:moveTo>
                  <a:lnTo>
                    <a:pt x="0" y="0"/>
                  </a:lnTo>
                  <a:lnTo>
                    <a:pt x="0" y="409708"/>
                  </a:lnTo>
                  <a:lnTo>
                    <a:pt x="3682102" y="409708"/>
                  </a:lnTo>
                  <a:lnTo>
                    <a:pt x="3885302" y="204854"/>
                  </a:lnTo>
                  <a:lnTo>
                    <a:pt x="3682102" y="0"/>
                  </a:lnTo>
                  <a:close/>
                </a:path>
              </a:pathLst>
            </a:custGeom>
            <a:solidFill>
              <a:srgbClr val="0017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1001" y="1962600"/>
            <a:ext cx="16645108" cy="7334213"/>
            <a:chOff x="-587260" y="-5664153"/>
            <a:chExt cx="22193477" cy="9778953"/>
          </a:xfrm>
        </p:grpSpPr>
        <p:grpSp>
          <p:nvGrpSpPr>
            <p:cNvPr id="10" name="Group 10"/>
            <p:cNvGrpSpPr/>
            <p:nvPr/>
          </p:nvGrpSpPr>
          <p:grpSpPr>
            <a:xfrm>
              <a:off x="-587260" y="-5664153"/>
              <a:ext cx="22193477" cy="9778953"/>
              <a:chOff x="-116002" y="-1118845"/>
              <a:chExt cx="4383897" cy="193164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116002" y="-1118845"/>
                <a:ext cx="4383897" cy="306687"/>
              </a:xfrm>
              <a:custGeom>
                <a:avLst/>
                <a:gdLst/>
                <a:ahLst/>
                <a:cxnLst/>
                <a:rect l="l" t="t" r="r" b="b"/>
                <a:pathLst>
                  <a:path w="4383897" h="306687">
                    <a:moveTo>
                      <a:pt x="23721" y="0"/>
                    </a:moveTo>
                    <a:lnTo>
                      <a:pt x="4360176" y="0"/>
                    </a:lnTo>
                    <a:cubicBezTo>
                      <a:pt x="4373276" y="0"/>
                      <a:pt x="4383897" y="10620"/>
                      <a:pt x="4383897" y="23721"/>
                    </a:cubicBezTo>
                    <a:lnTo>
                      <a:pt x="4383897" y="282966"/>
                    </a:lnTo>
                    <a:cubicBezTo>
                      <a:pt x="4383897" y="289257"/>
                      <a:pt x="4381398" y="295291"/>
                      <a:pt x="4376949" y="299739"/>
                    </a:cubicBezTo>
                    <a:cubicBezTo>
                      <a:pt x="4372501" y="304188"/>
                      <a:pt x="4366467" y="306687"/>
                      <a:pt x="4360176" y="306687"/>
                    </a:cubicBezTo>
                    <a:lnTo>
                      <a:pt x="23721" y="306687"/>
                    </a:lnTo>
                    <a:cubicBezTo>
                      <a:pt x="10620" y="306687"/>
                      <a:pt x="0" y="296067"/>
                      <a:pt x="0" y="282966"/>
                    </a:cubicBezTo>
                    <a:lnTo>
                      <a:pt x="0" y="23721"/>
                    </a:lnTo>
                    <a:cubicBezTo>
                      <a:pt x="0" y="10620"/>
                      <a:pt x="10620" y="0"/>
                      <a:pt x="23721" y="0"/>
                    </a:cubicBezTo>
                    <a:close/>
                  </a:path>
                </a:pathLst>
              </a:custGeom>
              <a:solidFill>
                <a:srgbClr val="001779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8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-231397" y="-5328970"/>
              <a:ext cx="21583566" cy="82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3699" dirty="0">
                  <a:solidFill>
                    <a:srgbClr val="FF350A"/>
                  </a:solidFill>
                  <a:latin typeface="Inter Bold"/>
                </a:rPr>
                <a:t>What Happens when the </a:t>
              </a:r>
              <a:r>
                <a:rPr lang="en-US" sz="3699" dirty="0">
                  <a:solidFill>
                    <a:srgbClr val="FF350A"/>
                  </a:solidFill>
                  <a:latin typeface="Inter Bold Italics"/>
                </a:rPr>
                <a:t>RANGE</a:t>
              </a:r>
              <a:r>
                <a:rPr lang="en-US" sz="3699" dirty="0">
                  <a:solidFill>
                    <a:srgbClr val="FF350A"/>
                  </a:solidFill>
                  <a:latin typeface="Inter Bold"/>
                </a:rPr>
                <a:t> changes in a Range of Assessments?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43619" y="645716"/>
            <a:ext cx="13351679" cy="87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Anton"/>
              </a:rPr>
              <a:t>The budget went up…</a:t>
            </a:r>
            <a:endParaRPr lang="en-US" sz="5199" dirty="0">
              <a:solidFill>
                <a:srgbClr val="FF350A"/>
              </a:solidFill>
              <a:latin typeface="Anton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61646" y="3605102"/>
            <a:ext cx="15691559" cy="1033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/>
              </a:rPr>
              <a:t>If your new Range Budget is higher (or lower) than the last approved Range, you need to submit a new budget package for approval.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1646" y="6123418"/>
            <a:ext cx="14567468" cy="494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Potential </a:t>
            </a:r>
            <a:r>
              <a:rPr lang="en-US" sz="2999" u="sng" dirty="0">
                <a:solidFill>
                  <a:srgbClr val="000000"/>
                </a:solidFill>
                <a:latin typeface="Inter Bold"/>
              </a:rPr>
              <a:t>BLACKOUT</a:t>
            </a:r>
            <a:r>
              <a:rPr lang="en-US" sz="2999" dirty="0">
                <a:solidFill>
                  <a:srgbClr val="000000"/>
                </a:solidFill>
                <a:latin typeface="Inter Bold"/>
              </a:rPr>
              <a:t> </a:t>
            </a:r>
            <a:r>
              <a:rPr lang="en-US" sz="2999" dirty="0">
                <a:solidFill>
                  <a:srgbClr val="000000"/>
                </a:solidFill>
                <a:latin typeface="Inter"/>
              </a:rPr>
              <a:t>period for filing Renewals with Assessment increases...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E1E760E2-3514-565E-191E-7C974249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8288000" cy="10325101"/>
          </a:xfrm>
          <a:prstGeom prst="rect">
            <a:avLst/>
          </a:prstGeom>
        </p:spPr>
      </p:pic>
      <p:sp>
        <p:nvSpPr>
          <p:cNvPr id="25" name="TextBox 22">
            <a:extLst>
              <a:ext uri="{FF2B5EF4-FFF2-40B4-BE49-F238E27FC236}">
                <a16:creationId xmlns:a16="http://schemas.microsoft.com/office/drawing/2014/main" id="{79B24728-3B50-F319-D884-D06EC085C744}"/>
              </a:ext>
            </a:extLst>
          </p:cNvPr>
          <p:cNvSpPr txBox="1"/>
          <p:nvPr/>
        </p:nvSpPr>
        <p:spPr>
          <a:xfrm>
            <a:off x="661646" y="5070837"/>
            <a:ext cx="15691559" cy="494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/>
              </a:rPr>
              <a:t>This voids </a:t>
            </a:r>
            <a:r>
              <a:rPr lang="en-US" sz="2999" b="1" u="sng" dirty="0">
                <a:solidFill>
                  <a:srgbClr val="000000"/>
                </a:solidFill>
                <a:latin typeface="Inter"/>
              </a:rPr>
              <a:t>ALL</a:t>
            </a:r>
            <a:r>
              <a:rPr lang="en-US" sz="2999" dirty="0">
                <a:solidFill>
                  <a:srgbClr val="000000"/>
                </a:solidFill>
                <a:latin typeface="Inter"/>
              </a:rPr>
              <a:t> Public Reports issued.</a:t>
            </a:r>
          </a:p>
        </p:txBody>
      </p:sp>
      <p:sp>
        <p:nvSpPr>
          <p:cNvPr id="27" name="TextBox 23">
            <a:extLst>
              <a:ext uri="{FF2B5EF4-FFF2-40B4-BE49-F238E27FC236}">
                <a16:creationId xmlns:a16="http://schemas.microsoft.com/office/drawing/2014/main" id="{7B9DE3E9-B4A3-FD42-2F21-F7AE6F5542F2}"/>
              </a:ext>
            </a:extLst>
          </p:cNvPr>
          <p:cNvSpPr txBox="1"/>
          <p:nvPr/>
        </p:nvSpPr>
        <p:spPr>
          <a:xfrm>
            <a:off x="1230866" y="7034530"/>
            <a:ext cx="14567468" cy="1033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i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The DRE will not issue new public reports while a budget review is in process, even if the old budget is still valid.</a:t>
            </a:r>
            <a:endParaRPr lang="en-US" sz="2999" i="1" dirty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F0A175A7-431C-AE55-3A63-2CAC38D6EA6B}"/>
              </a:ext>
            </a:extLst>
          </p:cNvPr>
          <p:cNvSpPr txBox="1"/>
          <p:nvPr/>
        </p:nvSpPr>
        <p:spPr>
          <a:xfrm>
            <a:off x="843215" y="8777917"/>
            <a:ext cx="15992357" cy="1033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i="1" u="sng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To resubmit</a:t>
            </a:r>
            <a:r>
              <a:rPr lang="en-US" sz="2999" i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: Current budget, new budget, financial statements, bank statement, reserve study, HOA minutes, delinquency reports, &amp; all new bids for future phases.</a:t>
            </a:r>
            <a:endParaRPr lang="en-US" sz="2999" i="1" dirty="0">
              <a:solidFill>
                <a:srgbClr val="000000"/>
              </a:solidFill>
              <a:latin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225682"/>
            <a:ext cx="14056319" cy="1555610"/>
            <a:chOff x="0" y="0"/>
            <a:chExt cx="3885302" cy="4097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85302" cy="409708"/>
            </a:xfrm>
            <a:custGeom>
              <a:avLst/>
              <a:gdLst/>
              <a:ahLst/>
              <a:cxnLst/>
              <a:rect l="l" t="t" r="r" b="b"/>
              <a:pathLst>
                <a:path w="3885302" h="409708">
                  <a:moveTo>
                    <a:pt x="3682102" y="0"/>
                  </a:moveTo>
                  <a:lnTo>
                    <a:pt x="0" y="0"/>
                  </a:lnTo>
                  <a:lnTo>
                    <a:pt x="0" y="409708"/>
                  </a:lnTo>
                  <a:lnTo>
                    <a:pt x="3682102" y="409708"/>
                  </a:lnTo>
                  <a:lnTo>
                    <a:pt x="3885302" y="204854"/>
                  </a:lnTo>
                  <a:lnTo>
                    <a:pt x="3682102" y="0"/>
                  </a:lnTo>
                  <a:close/>
                </a:path>
              </a:pathLst>
            </a:custGeom>
            <a:solidFill>
              <a:srgbClr val="0017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1001" y="1962600"/>
            <a:ext cx="16645108" cy="7334213"/>
            <a:chOff x="-587260" y="-5664153"/>
            <a:chExt cx="22193477" cy="9778953"/>
          </a:xfrm>
        </p:grpSpPr>
        <p:grpSp>
          <p:nvGrpSpPr>
            <p:cNvPr id="10" name="Group 10"/>
            <p:cNvGrpSpPr/>
            <p:nvPr/>
          </p:nvGrpSpPr>
          <p:grpSpPr>
            <a:xfrm>
              <a:off x="-587260" y="-5664153"/>
              <a:ext cx="22193477" cy="9778953"/>
              <a:chOff x="-116002" y="-1118845"/>
              <a:chExt cx="4383897" cy="193164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116002" y="-1118845"/>
                <a:ext cx="4383897" cy="306687"/>
              </a:xfrm>
              <a:custGeom>
                <a:avLst/>
                <a:gdLst/>
                <a:ahLst/>
                <a:cxnLst/>
                <a:rect l="l" t="t" r="r" b="b"/>
                <a:pathLst>
                  <a:path w="4383897" h="306687">
                    <a:moveTo>
                      <a:pt x="23721" y="0"/>
                    </a:moveTo>
                    <a:lnTo>
                      <a:pt x="4360176" y="0"/>
                    </a:lnTo>
                    <a:cubicBezTo>
                      <a:pt x="4373276" y="0"/>
                      <a:pt x="4383897" y="10620"/>
                      <a:pt x="4383897" y="23721"/>
                    </a:cubicBezTo>
                    <a:lnTo>
                      <a:pt x="4383897" y="282966"/>
                    </a:lnTo>
                    <a:cubicBezTo>
                      <a:pt x="4383897" y="289257"/>
                      <a:pt x="4381398" y="295291"/>
                      <a:pt x="4376949" y="299739"/>
                    </a:cubicBezTo>
                    <a:cubicBezTo>
                      <a:pt x="4372501" y="304188"/>
                      <a:pt x="4366467" y="306687"/>
                      <a:pt x="4360176" y="306687"/>
                    </a:cubicBezTo>
                    <a:lnTo>
                      <a:pt x="23721" y="306687"/>
                    </a:lnTo>
                    <a:cubicBezTo>
                      <a:pt x="10620" y="306687"/>
                      <a:pt x="0" y="296067"/>
                      <a:pt x="0" y="282966"/>
                    </a:cubicBezTo>
                    <a:lnTo>
                      <a:pt x="0" y="23721"/>
                    </a:lnTo>
                    <a:cubicBezTo>
                      <a:pt x="0" y="10620"/>
                      <a:pt x="10620" y="0"/>
                      <a:pt x="23721" y="0"/>
                    </a:cubicBezTo>
                    <a:close/>
                  </a:path>
                </a:pathLst>
              </a:custGeom>
              <a:solidFill>
                <a:srgbClr val="001779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8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-231397" y="-5328970"/>
              <a:ext cx="21583566" cy="82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3699" dirty="0">
                  <a:solidFill>
                    <a:srgbClr val="FF350A"/>
                  </a:solidFill>
                  <a:latin typeface="Inter Bold"/>
                </a:rPr>
                <a:t>What happens when the phase budgets increase?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43619" y="645716"/>
            <a:ext cx="13351679" cy="87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Anton"/>
              </a:rPr>
              <a:t>The budget went up…</a:t>
            </a:r>
            <a:endParaRPr lang="en-US" sz="5199" dirty="0">
              <a:solidFill>
                <a:srgbClr val="FF350A"/>
              </a:solidFill>
              <a:latin typeface="Anton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61646" y="3605102"/>
            <a:ext cx="16788154" cy="494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/>
              </a:rPr>
              <a:t>You can raise a traditional/phased budget by 19% and still be deemed valid by DRE.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1646" y="6607277"/>
            <a:ext cx="14567468" cy="494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Potential </a:t>
            </a:r>
            <a:r>
              <a:rPr lang="en-US" sz="2999" u="sng" dirty="0">
                <a:solidFill>
                  <a:srgbClr val="000000"/>
                </a:solidFill>
                <a:latin typeface="Inter Bold"/>
              </a:rPr>
              <a:t>BLACKOUT</a:t>
            </a:r>
            <a:r>
              <a:rPr lang="en-US" sz="2999" dirty="0">
                <a:solidFill>
                  <a:srgbClr val="000000"/>
                </a:solidFill>
                <a:latin typeface="Inter Bold"/>
              </a:rPr>
              <a:t> </a:t>
            </a:r>
            <a:r>
              <a:rPr lang="en-US" sz="2999" dirty="0">
                <a:solidFill>
                  <a:srgbClr val="000000"/>
                </a:solidFill>
                <a:latin typeface="Inter"/>
              </a:rPr>
              <a:t>period for filing Renewals with Assessment increases...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E1E760E2-3514-565E-191E-7C974249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" y="8073013"/>
            <a:ext cx="3988936" cy="2252087"/>
          </a:xfrm>
          <a:prstGeom prst="rect">
            <a:avLst/>
          </a:prstGeom>
        </p:spPr>
      </p:pic>
      <p:sp>
        <p:nvSpPr>
          <p:cNvPr id="25" name="TextBox 22">
            <a:extLst>
              <a:ext uri="{FF2B5EF4-FFF2-40B4-BE49-F238E27FC236}">
                <a16:creationId xmlns:a16="http://schemas.microsoft.com/office/drawing/2014/main" id="{79B24728-3B50-F319-D884-D06EC085C744}"/>
              </a:ext>
            </a:extLst>
          </p:cNvPr>
          <p:cNvSpPr txBox="1"/>
          <p:nvPr/>
        </p:nvSpPr>
        <p:spPr>
          <a:xfrm>
            <a:off x="683417" y="5607787"/>
            <a:ext cx="15691559" cy="494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/>
              </a:rPr>
              <a:t>This voids </a:t>
            </a:r>
            <a:r>
              <a:rPr lang="en-US" sz="2999" b="1" u="sng" dirty="0">
                <a:solidFill>
                  <a:srgbClr val="000000"/>
                </a:solidFill>
                <a:latin typeface="Inter"/>
              </a:rPr>
              <a:t>ALL</a:t>
            </a:r>
            <a:r>
              <a:rPr lang="en-US" sz="2999" dirty="0">
                <a:solidFill>
                  <a:srgbClr val="000000"/>
                </a:solidFill>
                <a:latin typeface="Inter"/>
              </a:rPr>
              <a:t> Public Reports issued.</a:t>
            </a: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4A180F69-8961-6D3F-1762-997F58DBC345}"/>
              </a:ext>
            </a:extLst>
          </p:cNvPr>
          <p:cNvSpPr txBox="1"/>
          <p:nvPr/>
        </p:nvSpPr>
        <p:spPr>
          <a:xfrm>
            <a:off x="647898" y="4618925"/>
            <a:ext cx="16788154" cy="494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/>
              </a:rPr>
              <a:t>If the budget goes 20% above the approved amount, it’s invalid. </a:t>
            </a: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E4F3DFEA-A475-16ED-6AF5-A1D31E99E7EB}"/>
              </a:ext>
            </a:extLst>
          </p:cNvPr>
          <p:cNvSpPr txBox="1"/>
          <p:nvPr/>
        </p:nvSpPr>
        <p:spPr>
          <a:xfrm>
            <a:off x="1245462" y="7309960"/>
            <a:ext cx="14567468" cy="1033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i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The DRE will not issue new public reports while a budget review is in process, even if the old budget is still valid.</a:t>
            </a:r>
            <a:endParaRPr lang="en-US" sz="2999" i="1" dirty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C053FC6A-117B-5067-94DB-8851EED56041}"/>
              </a:ext>
            </a:extLst>
          </p:cNvPr>
          <p:cNvSpPr txBox="1"/>
          <p:nvPr/>
        </p:nvSpPr>
        <p:spPr>
          <a:xfrm>
            <a:off x="843215" y="8777917"/>
            <a:ext cx="15992357" cy="1033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i="1" u="sng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To resubmit</a:t>
            </a:r>
            <a:r>
              <a:rPr lang="en-US" sz="2999" i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: Current budget, new budget, financial statements, bank statement, reserve study, HOA minutes, delinquency reports, &amp; all new bids for future phases.</a:t>
            </a:r>
            <a:endParaRPr lang="en-US" sz="2999" i="1" dirty="0">
              <a:solidFill>
                <a:srgbClr val="000000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56264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349521"/>
            <a:ext cx="14056319" cy="1555610"/>
            <a:chOff x="0" y="0"/>
            <a:chExt cx="3885302" cy="4097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85302" cy="409708"/>
            </a:xfrm>
            <a:custGeom>
              <a:avLst/>
              <a:gdLst/>
              <a:ahLst/>
              <a:cxnLst/>
              <a:rect l="l" t="t" r="r" b="b"/>
              <a:pathLst>
                <a:path w="3885302" h="409708">
                  <a:moveTo>
                    <a:pt x="3682102" y="0"/>
                  </a:moveTo>
                  <a:lnTo>
                    <a:pt x="0" y="0"/>
                  </a:lnTo>
                  <a:lnTo>
                    <a:pt x="0" y="409708"/>
                  </a:lnTo>
                  <a:lnTo>
                    <a:pt x="3682102" y="409708"/>
                  </a:lnTo>
                  <a:lnTo>
                    <a:pt x="3885302" y="204854"/>
                  </a:lnTo>
                  <a:lnTo>
                    <a:pt x="3682102" y="0"/>
                  </a:lnTo>
                  <a:close/>
                </a:path>
              </a:pathLst>
            </a:custGeom>
            <a:solidFill>
              <a:srgbClr val="0017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06600" y="7124700"/>
            <a:ext cx="3044810" cy="2447266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243619" y="645716"/>
            <a:ext cx="13351679" cy="87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nton"/>
              </a:rPr>
              <a:t>RESERVE COST INCREASES - </a:t>
            </a:r>
            <a:r>
              <a:rPr lang="en-US" sz="5199">
                <a:solidFill>
                  <a:srgbClr val="FF350A"/>
                </a:solidFill>
                <a:latin typeface="Anton"/>
              </a:rPr>
              <a:t>EXISTING &amp; NEW PROJECTS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15241" y="2153816"/>
            <a:ext cx="9743405" cy="896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Inter Bold"/>
              </a:rPr>
              <a:t>Existing &amp; On-Going Projects:</a:t>
            </a:r>
            <a:r>
              <a:rPr lang="en-US" sz="5199" dirty="0">
                <a:solidFill>
                  <a:srgbClr val="000000"/>
                </a:solidFill>
                <a:latin typeface="Inter"/>
              </a:rPr>
              <a:t>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15241" y="3345637"/>
            <a:ext cx="14167559" cy="494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/>
              </a:rPr>
              <a:t>The developer </a:t>
            </a:r>
            <a:r>
              <a:rPr lang="en-US" sz="2999" dirty="0">
                <a:solidFill>
                  <a:srgbClr val="000000"/>
                </a:solidFill>
                <a:latin typeface="Inter Bold Italics"/>
              </a:rPr>
              <a:t>must</a:t>
            </a:r>
            <a:r>
              <a:rPr lang="en-US" sz="2999" dirty="0">
                <a:solidFill>
                  <a:srgbClr val="000000"/>
                </a:solidFill>
                <a:latin typeface="Inter"/>
              </a:rPr>
              <a:t> leave </a:t>
            </a:r>
            <a:r>
              <a:rPr lang="en-US" sz="2999" dirty="0">
                <a:solidFill>
                  <a:srgbClr val="000000"/>
                </a:solidFill>
                <a:latin typeface="Inter Bold"/>
              </a:rPr>
              <a:t>HOA</a:t>
            </a:r>
            <a:r>
              <a:rPr lang="en-US" sz="2999" dirty="0">
                <a:solidFill>
                  <a:srgbClr val="000000"/>
                </a:solidFill>
                <a:latin typeface="Inter"/>
              </a:rPr>
              <a:t> with </a:t>
            </a:r>
            <a:r>
              <a:rPr lang="en-US" sz="2999" u="sng" dirty="0">
                <a:solidFill>
                  <a:srgbClr val="FF350A"/>
                </a:solidFill>
                <a:latin typeface="Inter Bold"/>
              </a:rPr>
              <a:t>100% funded</a:t>
            </a:r>
            <a:r>
              <a:rPr lang="en-US" sz="2999" dirty="0">
                <a:solidFill>
                  <a:srgbClr val="000000"/>
                </a:solidFill>
                <a:latin typeface="Inter"/>
              </a:rPr>
              <a:t> reserves (Ravens Cove)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F5FFA059-16E1-2152-89B6-9C3411D1AA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288000" cy="10325100"/>
          </a:xfrm>
          <a:prstGeom prst="rect">
            <a:avLst/>
          </a:prstGeom>
        </p:spPr>
      </p:pic>
      <p:sp>
        <p:nvSpPr>
          <p:cNvPr id="32" name="TextBox 28">
            <a:extLst>
              <a:ext uri="{FF2B5EF4-FFF2-40B4-BE49-F238E27FC236}">
                <a16:creationId xmlns:a16="http://schemas.microsoft.com/office/drawing/2014/main" id="{DA2F06CC-150B-6AB0-97F2-538D9DDAC26C}"/>
              </a:ext>
            </a:extLst>
          </p:cNvPr>
          <p:cNvSpPr txBox="1"/>
          <p:nvPr/>
        </p:nvSpPr>
        <p:spPr>
          <a:xfrm>
            <a:off x="679480" y="4216483"/>
            <a:ext cx="14027120" cy="494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/>
              </a:rPr>
              <a:t>The developer </a:t>
            </a:r>
            <a:r>
              <a:rPr lang="en-US" sz="2999" dirty="0">
                <a:solidFill>
                  <a:srgbClr val="000000"/>
                </a:solidFill>
                <a:latin typeface="Inter Bold Italics"/>
              </a:rPr>
              <a:t>must</a:t>
            </a:r>
            <a:r>
              <a:rPr lang="en-US" sz="2999" dirty="0">
                <a:solidFill>
                  <a:srgbClr val="000000"/>
                </a:solidFill>
                <a:latin typeface="Inter"/>
              </a:rPr>
              <a:t> update the budget annually or with each new phase.</a:t>
            </a: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72E5582A-7AC7-4BEB-3E63-7FBDB89F5DFC}"/>
              </a:ext>
            </a:extLst>
          </p:cNvPr>
          <p:cNvSpPr txBox="1"/>
          <p:nvPr/>
        </p:nvSpPr>
        <p:spPr>
          <a:xfrm>
            <a:off x="615241" y="5087329"/>
            <a:ext cx="13557959" cy="1033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/>
              </a:rPr>
              <a:t>The developer </a:t>
            </a:r>
            <a:r>
              <a:rPr lang="en-US" sz="2999" dirty="0">
                <a:solidFill>
                  <a:srgbClr val="000000"/>
                </a:solidFill>
                <a:latin typeface="Inter Bold Italics"/>
              </a:rPr>
              <a:t>must</a:t>
            </a:r>
            <a:r>
              <a:rPr lang="en-US" sz="2999" dirty="0">
                <a:solidFill>
                  <a:srgbClr val="000000"/>
                </a:solidFill>
                <a:latin typeface="Inter"/>
              </a:rPr>
              <a:t> ensure proper accounting of funds and board meeting minutes made available. </a:t>
            </a: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6AC8AE98-30CE-6071-FFA3-19C0E9DD66B7}"/>
              </a:ext>
            </a:extLst>
          </p:cNvPr>
          <p:cNvSpPr txBox="1"/>
          <p:nvPr/>
        </p:nvSpPr>
        <p:spPr>
          <a:xfrm>
            <a:off x="615241" y="6265661"/>
            <a:ext cx="13557959" cy="1033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/>
              </a:rPr>
              <a:t>The developer </a:t>
            </a:r>
            <a:r>
              <a:rPr lang="en-US" sz="2999" dirty="0">
                <a:solidFill>
                  <a:srgbClr val="000000"/>
                </a:solidFill>
                <a:latin typeface="Inter Bold Italics"/>
              </a:rPr>
              <a:t>must</a:t>
            </a:r>
            <a:r>
              <a:rPr lang="en-US" sz="2999" dirty="0">
                <a:solidFill>
                  <a:srgbClr val="000000"/>
                </a:solidFill>
                <a:latin typeface="Inter"/>
              </a:rPr>
              <a:t> ensure no related entities are contracted with the HOA. (3</a:t>
            </a:r>
            <a:r>
              <a:rPr lang="en-US" sz="2999" baseline="30000" dirty="0">
                <a:solidFill>
                  <a:srgbClr val="000000"/>
                </a:solidFill>
                <a:latin typeface="Inter"/>
              </a:rPr>
              <a:t>rd</a:t>
            </a:r>
            <a:r>
              <a:rPr lang="en-US" sz="2999" dirty="0">
                <a:solidFill>
                  <a:srgbClr val="000000"/>
                </a:solidFill>
                <a:latin typeface="Inter"/>
              </a:rPr>
              <a:t> parties only)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-10738"/>
            <a:ext cx="18255343" cy="102900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349521"/>
            <a:ext cx="6505894" cy="1555610"/>
            <a:chOff x="0" y="0"/>
            <a:chExt cx="1896712" cy="4097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96712" cy="409708"/>
            </a:xfrm>
            <a:custGeom>
              <a:avLst/>
              <a:gdLst/>
              <a:ahLst/>
              <a:cxnLst/>
              <a:rect l="l" t="t" r="r" b="b"/>
              <a:pathLst>
                <a:path w="1896712" h="409708">
                  <a:moveTo>
                    <a:pt x="1693512" y="0"/>
                  </a:moveTo>
                  <a:lnTo>
                    <a:pt x="0" y="0"/>
                  </a:lnTo>
                  <a:lnTo>
                    <a:pt x="0" y="409708"/>
                  </a:lnTo>
                  <a:lnTo>
                    <a:pt x="1693512" y="409708"/>
                  </a:lnTo>
                  <a:lnTo>
                    <a:pt x="1896712" y="204854"/>
                  </a:lnTo>
                  <a:lnTo>
                    <a:pt x="1693512" y="0"/>
                  </a:lnTo>
                  <a:close/>
                </a:path>
              </a:pathLst>
            </a:custGeom>
            <a:solidFill>
              <a:srgbClr val="0017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3619" y="645716"/>
            <a:ext cx="13351679" cy="87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Anton"/>
              </a:rPr>
              <a:t>What Can YOU do?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8E53D4AC-793A-9F7D-BEB2-EA634DCD36AA}"/>
              </a:ext>
            </a:extLst>
          </p:cNvPr>
          <p:cNvSpPr txBox="1"/>
          <p:nvPr/>
        </p:nvSpPr>
        <p:spPr>
          <a:xfrm>
            <a:off x="749923" y="4568779"/>
            <a:ext cx="16788154" cy="1571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 Bold" panose="020B0604020202020204" charset="0"/>
                <a:ea typeface="Inter Bold" panose="020B0604020202020204" charset="0"/>
              </a:rPr>
              <a:t>Manage your Manager </a:t>
            </a:r>
            <a:r>
              <a:rPr lang="en-US" sz="2999" dirty="0">
                <a:solidFill>
                  <a:srgbClr val="000000"/>
                </a:solidFill>
                <a:latin typeface="Inter"/>
              </a:rPr>
              <a:t>– make sure they spend within budget.</a:t>
            </a:r>
          </a:p>
          <a:p>
            <a:pPr marL="1828800" lvl="3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/>
              </a:rPr>
              <a:t>Xmas Decorations </a:t>
            </a:r>
          </a:p>
          <a:p>
            <a:pPr marL="1828800" lvl="3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/>
              </a:rPr>
              <a:t>Water leaks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ED9979BC-0F81-D0D3-7152-C31136EFE432}"/>
              </a:ext>
            </a:extLst>
          </p:cNvPr>
          <p:cNvSpPr txBox="1"/>
          <p:nvPr/>
        </p:nvSpPr>
        <p:spPr>
          <a:xfrm>
            <a:off x="749923" y="2246526"/>
            <a:ext cx="16788154" cy="2110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 Bold" panose="020B0604020202020204" charset="0"/>
                <a:ea typeface="Inter Bold" panose="020B0604020202020204" charset="0"/>
              </a:rPr>
              <a:t>Stay on the Board </a:t>
            </a:r>
            <a:r>
              <a:rPr lang="en-US" sz="2999" dirty="0">
                <a:solidFill>
                  <a:srgbClr val="000000"/>
                </a:solidFill>
                <a:latin typeface="Inter"/>
              </a:rPr>
              <a:t>– We know you hate it, but you need to.</a:t>
            </a:r>
          </a:p>
          <a:p>
            <a:pPr marL="1828800" lvl="3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/>
              </a:rPr>
              <a:t>Release of information to non-board members</a:t>
            </a:r>
          </a:p>
          <a:p>
            <a:pPr marL="1828800" lvl="3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/>
              </a:rPr>
              <a:t>Not accepting new phase budgets</a:t>
            </a:r>
          </a:p>
          <a:p>
            <a:pPr marL="1828800" lvl="3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/>
              </a:rPr>
              <a:t>Extending costs</a:t>
            </a: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203FCF8C-AFBB-08C3-C8CA-A994C1C3342F}"/>
              </a:ext>
            </a:extLst>
          </p:cNvPr>
          <p:cNvSpPr txBox="1"/>
          <p:nvPr/>
        </p:nvSpPr>
        <p:spPr>
          <a:xfrm>
            <a:off x="838200" y="8953500"/>
            <a:ext cx="16788154" cy="494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 Bold" panose="020B0604020202020204" charset="0"/>
                <a:ea typeface="Inter Bold" panose="020B0604020202020204" charset="0"/>
              </a:rPr>
              <a:t>Prepare 6 months ahead of any changes </a:t>
            </a:r>
            <a:r>
              <a:rPr lang="en-US" sz="2999" dirty="0">
                <a:solidFill>
                  <a:srgbClr val="000000"/>
                </a:solidFill>
                <a:latin typeface="Inter"/>
              </a:rPr>
              <a:t>– be ready to submit when the budget changes!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318A2386-A584-55F5-CD48-3D385C15289C}"/>
              </a:ext>
            </a:extLst>
          </p:cNvPr>
          <p:cNvSpPr txBox="1"/>
          <p:nvPr/>
        </p:nvSpPr>
        <p:spPr>
          <a:xfrm>
            <a:off x="739037" y="6357866"/>
            <a:ext cx="16788154" cy="2110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 Bold" panose="020B0604020202020204" charset="0"/>
                <a:ea typeface="Inter Bold" panose="020B0604020202020204" charset="0"/>
              </a:rPr>
              <a:t>Budget Preparer needs to do the Reserve Study </a:t>
            </a:r>
            <a:r>
              <a:rPr lang="en-US" sz="2999" dirty="0">
                <a:solidFill>
                  <a:srgbClr val="000000"/>
                </a:solidFill>
                <a:latin typeface="Inter"/>
              </a:rPr>
              <a:t>– (shameless plug, but it’s true)</a:t>
            </a:r>
          </a:p>
          <a:p>
            <a:pPr marL="1828800" lvl="3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/>
              </a:rPr>
              <a:t>Unannexed common area</a:t>
            </a:r>
          </a:p>
          <a:p>
            <a:pPr marL="1828800" lvl="3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/>
              </a:rPr>
              <a:t>Missing DRE required info</a:t>
            </a:r>
          </a:p>
          <a:p>
            <a:pPr marL="1828800" lvl="3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00000"/>
                </a:solidFill>
                <a:latin typeface="Inter"/>
              </a:rPr>
              <a:t>Map Phase vs. Development Phase vs. Marketing Phase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" y="496"/>
            <a:ext cx="18288000" cy="1030847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349521"/>
            <a:ext cx="6505894" cy="1555610"/>
            <a:chOff x="0" y="0"/>
            <a:chExt cx="1896712" cy="4097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96712" cy="409708"/>
            </a:xfrm>
            <a:custGeom>
              <a:avLst/>
              <a:gdLst/>
              <a:ahLst/>
              <a:cxnLst/>
              <a:rect l="l" t="t" r="r" b="b"/>
              <a:pathLst>
                <a:path w="1896712" h="409708">
                  <a:moveTo>
                    <a:pt x="1693512" y="0"/>
                  </a:moveTo>
                  <a:lnTo>
                    <a:pt x="0" y="0"/>
                  </a:lnTo>
                  <a:lnTo>
                    <a:pt x="0" y="409708"/>
                  </a:lnTo>
                  <a:lnTo>
                    <a:pt x="1693512" y="409708"/>
                  </a:lnTo>
                  <a:lnTo>
                    <a:pt x="1896712" y="204854"/>
                  </a:lnTo>
                  <a:lnTo>
                    <a:pt x="1693512" y="0"/>
                  </a:lnTo>
                  <a:close/>
                </a:path>
              </a:pathLst>
            </a:custGeom>
            <a:solidFill>
              <a:srgbClr val="0017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3619" y="645716"/>
            <a:ext cx="13351679" cy="87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nton"/>
              </a:rPr>
              <a:t>OPTIONS TO CONSIDER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9894" y="2469861"/>
            <a:ext cx="15544800" cy="858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196296"/>
                </a:solidFill>
                <a:latin typeface="Inter Bold"/>
              </a:rPr>
              <a:t>Utilize Cost Centers as opposed to Sub HOA’s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05800" y="3744099"/>
            <a:ext cx="8352451" cy="754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dirty="0">
                <a:solidFill>
                  <a:schemeClr val="accent6">
                    <a:lumMod val="75000"/>
                  </a:schemeClr>
                </a:solidFill>
                <a:latin typeface="Inter Bold Italics"/>
              </a:rPr>
              <a:t>"Non-CID" Developments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400" y="4913693"/>
            <a:ext cx="12230100" cy="754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dirty="0">
                <a:solidFill>
                  <a:srgbClr val="000000"/>
                </a:solidFill>
                <a:latin typeface="Inter Bold Italics"/>
              </a:rPr>
              <a:t>"Structurally Independent" Townhomes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52800" y="6086541"/>
            <a:ext cx="15697200" cy="858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94005F"/>
                </a:solidFill>
                <a:latin typeface="Inter Bold"/>
              </a:rPr>
              <a:t>Eliminate Attached DU's – “Do the </a:t>
            </a:r>
            <a:r>
              <a:rPr lang="en-US" sz="5199" dirty="0" err="1">
                <a:solidFill>
                  <a:srgbClr val="94005F"/>
                </a:solidFill>
                <a:latin typeface="Inter Bold"/>
              </a:rPr>
              <a:t>DuPlex</a:t>
            </a:r>
            <a:r>
              <a:rPr lang="en-US" sz="5199" dirty="0">
                <a:solidFill>
                  <a:srgbClr val="94005F"/>
                </a:solidFill>
                <a:latin typeface="Inter Bold"/>
              </a:rPr>
              <a:t>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5935" y="7343165"/>
            <a:ext cx="9188462" cy="896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0000"/>
                </a:solidFill>
                <a:latin typeface="Inter Bold"/>
              </a:rPr>
              <a:t>Omit Cantilevered Balconies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57500" y="8572244"/>
            <a:ext cx="16687800" cy="811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dirty="0">
                <a:solidFill>
                  <a:srgbClr val="00BF63"/>
                </a:solidFill>
                <a:latin typeface="Inter Bold"/>
              </a:rPr>
              <a:t>More Long-Lasting Building Components</a:t>
            </a:r>
          </a:p>
        </p:txBody>
      </p:sp>
    </p:spTree>
    <p:extLst>
      <p:ext uri="{BB962C8B-B14F-4D97-AF65-F5344CB8AC3E}">
        <p14:creationId xmlns:p14="http://schemas.microsoft.com/office/powerpoint/2010/main" val="930319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624</Words>
  <Application>Microsoft Office PowerPoint</Application>
  <PresentationFormat>Custom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Inter</vt:lpstr>
      <vt:lpstr>Inter Bold Italics</vt:lpstr>
      <vt:lpstr>Inter Bold</vt:lpstr>
      <vt:lpstr>Calibri</vt:lpstr>
      <vt:lpstr>Playfair Display Black</vt:lpstr>
      <vt:lpstr>Anton</vt:lpstr>
      <vt:lpstr>Arial</vt:lpstr>
      <vt:lpstr>Inter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 Assessments Update</dc:title>
  <cp:lastModifiedBy>Hallie Griffin</cp:lastModifiedBy>
  <cp:revision>7</cp:revision>
  <dcterms:created xsi:type="dcterms:W3CDTF">2006-08-16T00:00:00Z</dcterms:created>
  <dcterms:modified xsi:type="dcterms:W3CDTF">2023-04-28T19:03:21Z</dcterms:modified>
  <dc:identifier>DAFel2YsfzM</dc:identifier>
</cp:coreProperties>
</file>